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7" r:id="rId2"/>
    <p:sldId id="290" r:id="rId3"/>
    <p:sldId id="291" r:id="rId4"/>
    <p:sldId id="292" r:id="rId5"/>
    <p:sldId id="296" r:id="rId6"/>
    <p:sldId id="293" r:id="rId7"/>
    <p:sldId id="294" r:id="rId8"/>
    <p:sldId id="295" r:id="rId9"/>
    <p:sldId id="297" r:id="rId10"/>
    <p:sldId id="298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257"/>
    <p:restoredTop sz="50086"/>
  </p:normalViewPr>
  <p:slideViewPr>
    <p:cSldViewPr snapToGrid="0" snapToObjects="1">
      <p:cViewPr>
        <p:scale>
          <a:sx n="94" d="100"/>
          <a:sy n="94" d="100"/>
        </p:scale>
        <p:origin x="232" y="3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tiff>
</file>

<file path=ppt/media/image3.tiff>
</file>

<file path=ppt/media/image4.tiff>
</file>

<file path=ppt/media/image5.png>
</file>

<file path=ppt/media/image6.tiff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5FAFB-31AC-EC43-A398-05C82403F700}" type="datetimeFigureOut">
              <a:rPr lang="en-US" smtClean="0"/>
              <a:t>10/3/17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2A2C5D-0269-F948-8A07-0BCE8D079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6038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A2C5D-0269-F948-8A07-0BCE8D07927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06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A2C5D-0269-F948-8A07-0BCE8D07927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197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A2C5D-0269-F948-8A07-0BCE8D07927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453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A2C5D-0269-F948-8A07-0BCE8D07927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364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A2C5D-0269-F948-8A07-0BCE8D07927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8285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A2C5D-0269-F948-8A07-0BCE8D07927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2043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A2C5D-0269-F948-8A07-0BCE8D07927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31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E88A9-17BC-A94D-B560-47062E74DA8D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F91EB-D69A-F54E-8779-5D957AF2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317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E88A9-17BC-A94D-B560-47062E74DA8D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F91EB-D69A-F54E-8779-5D957AF2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324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E88A9-17BC-A94D-B560-47062E74DA8D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F91EB-D69A-F54E-8779-5D957AF2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849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52425" y="786384"/>
            <a:ext cx="8385048" cy="5010912"/>
          </a:xfrm>
        </p:spPr>
        <p:txBody>
          <a:bodyPr/>
          <a:lstStyle>
            <a:lvl1pPr marL="233363" indent="-233363">
              <a:buClr>
                <a:schemeClr val="accent1">
                  <a:lumMod val="75000"/>
                </a:schemeClr>
              </a:buClr>
              <a:buFont typeface="Wingdings" pitchFamily="2" charset="2"/>
              <a:buChar char="§"/>
              <a:defRPr/>
            </a:lvl1pPr>
            <a:lvl2pPr>
              <a:buClr>
                <a:schemeClr val="accent1">
                  <a:lumMod val="75000"/>
                </a:schemeClr>
              </a:buClr>
              <a:defRPr/>
            </a:lvl2pPr>
            <a:lvl3pPr>
              <a:buClr>
                <a:schemeClr val="accent1">
                  <a:lumMod val="75000"/>
                </a:schemeClr>
              </a:buClr>
              <a:defRPr/>
            </a:lvl3pPr>
            <a:lvl4pPr>
              <a:buClr>
                <a:schemeClr val="accent1">
                  <a:lumMod val="75000"/>
                </a:schemeClr>
              </a:buClr>
              <a:defRPr/>
            </a:lvl4pPr>
            <a:lvl5pPr>
              <a:buClr>
                <a:schemeClr val="accent1">
                  <a:lumMod val="75000"/>
                </a:schemeClr>
              </a:buCl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7710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E88A9-17BC-A94D-B560-47062E74DA8D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F91EB-D69A-F54E-8779-5D957AF2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612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E88A9-17BC-A94D-B560-47062E74DA8D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F91EB-D69A-F54E-8779-5D957AF2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309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E88A9-17BC-A94D-B560-47062E74DA8D}" type="datetimeFigureOut">
              <a:rPr lang="en-US" smtClean="0"/>
              <a:t>10/3/17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F91EB-D69A-F54E-8779-5D957AF2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281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E88A9-17BC-A94D-B560-47062E74DA8D}" type="datetimeFigureOut">
              <a:rPr lang="en-US" smtClean="0"/>
              <a:t>10/3/17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F91EB-D69A-F54E-8779-5D957AF2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410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E88A9-17BC-A94D-B560-47062E74DA8D}" type="datetimeFigureOut">
              <a:rPr lang="en-US" smtClean="0"/>
              <a:t>10/3/17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F91EB-D69A-F54E-8779-5D957AF2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895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E88A9-17BC-A94D-B560-47062E74DA8D}" type="datetimeFigureOut">
              <a:rPr lang="en-US" smtClean="0"/>
              <a:t>10/3/17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F91EB-D69A-F54E-8779-5D957AF2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565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E88A9-17BC-A94D-B560-47062E74DA8D}" type="datetimeFigureOut">
              <a:rPr lang="en-US" smtClean="0"/>
              <a:t>10/3/17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F91EB-D69A-F54E-8779-5D957AF2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075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E88A9-17BC-A94D-B560-47062E74DA8D}" type="datetimeFigureOut">
              <a:rPr lang="en-US" smtClean="0"/>
              <a:t>10/3/17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CF91EB-D69A-F54E-8779-5D957AF2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087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8E88A9-17BC-A94D-B560-47062E74DA8D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CF91EB-D69A-F54E-8779-5D957AF2B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24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toddmotto/public-apis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zapier.com/learn/apis/chapter-2-protocols/" TargetMode="External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st.github.com/benbalter/3952577" TargetMode="External"/><Relationship Id="rId4" Type="http://schemas.openxmlformats.org/officeDocument/2006/relationships/hyperlink" Target="https://zapier.com/learn/apis/chapter-3-data-formats/" TargetMode="External"/><Relationship Id="rId5" Type="http://schemas.openxmlformats.org/officeDocument/2006/relationships/image" Target="../media/image5.png"/><Relationship Id="rId6" Type="http://schemas.openxmlformats.org/officeDocument/2006/relationships/image" Target="../media/image6.tiff"/><Relationship Id="rId7" Type="http://schemas.openxmlformats.org/officeDocument/2006/relationships/image" Target="../media/image7.png"/><Relationship Id="rId8" Type="http://schemas.openxmlformats.org/officeDocument/2006/relationships/image" Target="../media/image8.tiff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api.inaturalist.org/v1/docs/" TargetMode="External"/><Relationship Id="rId3" Type="http://schemas.openxmlformats.org/officeDocument/2006/relationships/hyperlink" Target="https://wiki.cyverse.org/wiki/display/AC/iNaturalist+API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62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000">
                <a:solidFill>
                  <a:srgbClr val="FFFFFF"/>
                </a:solidFill>
                <a:latin typeface="Helvetica Neue Light" charset="0"/>
                <a:ea typeface="ヒラギノ角ゴ ProN W3" charset="0"/>
                <a:cs typeface="ヒラギノ角ゴ ProN W3" charset="0"/>
                <a:sym typeface="Helvetica Neue Light" charset="0"/>
              </a:defRPr>
            </a:lvl1pPr>
            <a:lvl2pPr marL="26668431" indent="-26346991" eaLnBrk="0" hangingPunct="0">
              <a:defRPr sz="3000">
                <a:solidFill>
                  <a:srgbClr val="FFFFFF"/>
                </a:solidFill>
                <a:latin typeface="Helvetica Neue Light" charset="0"/>
                <a:ea typeface="ヒラギノ角ゴ ProN W3" charset="0"/>
                <a:cs typeface="ヒラギノ角ゴ ProN W3" charset="0"/>
                <a:sym typeface="Helvetica Neue Light" charset="0"/>
              </a:defRPr>
            </a:lvl2pPr>
            <a:lvl3pPr eaLnBrk="0" hangingPunct="0">
              <a:defRPr sz="3000">
                <a:solidFill>
                  <a:srgbClr val="FFFFFF"/>
                </a:solidFill>
                <a:latin typeface="Helvetica Neue Light" charset="0"/>
                <a:ea typeface="ヒラギノ角ゴ ProN W3" charset="0"/>
                <a:cs typeface="ヒラギノ角ゴ ProN W3" charset="0"/>
                <a:sym typeface="Helvetica Neue Light" charset="0"/>
              </a:defRPr>
            </a:lvl3pPr>
            <a:lvl4pPr eaLnBrk="0" hangingPunct="0">
              <a:defRPr sz="3000">
                <a:solidFill>
                  <a:srgbClr val="FFFFFF"/>
                </a:solidFill>
                <a:latin typeface="Helvetica Neue Light" charset="0"/>
                <a:ea typeface="ヒラギノ角ゴ ProN W3" charset="0"/>
                <a:cs typeface="ヒラギノ角ゴ ProN W3" charset="0"/>
                <a:sym typeface="Helvetica Neue Light" charset="0"/>
              </a:defRPr>
            </a:lvl4pPr>
            <a:lvl5pPr eaLnBrk="0" hangingPunct="0">
              <a:defRPr sz="3000">
                <a:solidFill>
                  <a:srgbClr val="FFFFFF"/>
                </a:solidFill>
                <a:latin typeface="Helvetica Neue Light" charset="0"/>
                <a:ea typeface="ヒラギノ角ゴ ProN W3" charset="0"/>
                <a:cs typeface="ヒラギノ角ゴ ProN W3" charset="0"/>
                <a:sym typeface="Helvetica Neue Light" charset="0"/>
              </a:defRPr>
            </a:lvl5pPr>
            <a:lvl6pPr marL="32144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FFFFFF"/>
                </a:solidFill>
                <a:latin typeface="Helvetica Neue Light" charset="0"/>
                <a:ea typeface="ヒラギノ角ゴ ProN W3" charset="0"/>
                <a:cs typeface="ヒラギノ角ゴ ProN W3" charset="0"/>
                <a:sym typeface="Helvetica Neue Light" charset="0"/>
              </a:defRPr>
            </a:lvl6pPr>
            <a:lvl7pPr marL="642882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FFFFFF"/>
                </a:solidFill>
                <a:latin typeface="Helvetica Neue Light" charset="0"/>
                <a:ea typeface="ヒラギノ角ゴ ProN W3" charset="0"/>
                <a:cs typeface="ヒラギノ角ゴ ProN W3" charset="0"/>
                <a:sym typeface="Helvetica Neue Light" charset="0"/>
              </a:defRPr>
            </a:lvl7pPr>
            <a:lvl8pPr marL="964323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FFFFFF"/>
                </a:solidFill>
                <a:latin typeface="Helvetica Neue Light" charset="0"/>
                <a:ea typeface="ヒラギノ角ゴ ProN W3" charset="0"/>
                <a:cs typeface="ヒラギノ角ゴ ProN W3" charset="0"/>
                <a:sym typeface="Helvetica Neue Light" charset="0"/>
              </a:defRPr>
            </a:lvl8pPr>
            <a:lvl9pPr marL="1285763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FFFFFF"/>
                </a:solidFill>
                <a:latin typeface="Helvetica Neue Light" charset="0"/>
                <a:ea typeface="ヒラギノ角ゴ ProN W3" charset="0"/>
                <a:cs typeface="ヒラギノ角ゴ ProN W3" charset="0"/>
                <a:sym typeface="Helvetica Neue Light" charset="0"/>
              </a:defRPr>
            </a:lvl9pPr>
          </a:lstStyle>
          <a:p>
            <a:pPr eaLnBrk="1" hangingPunct="1"/>
            <a:fld id="{CBBA320D-F378-1948-931D-E415C3908AD2}" type="slidenum">
              <a:rPr lang="en-US" sz="1000">
                <a:latin typeface="Helvetica Neue" charset="0"/>
                <a:cs typeface="Helvetica Neue" charset="0"/>
                <a:sym typeface="Helvetica Neue" charset="0"/>
              </a:rPr>
              <a:pPr eaLnBrk="1" hangingPunct="1"/>
              <a:t>1</a:t>
            </a:fld>
            <a:endParaRPr lang="en-US" sz="1000">
              <a:latin typeface="Helvetica Neue" charset="0"/>
              <a:cs typeface="Helvetica Neue" charset="0"/>
              <a:sym typeface="Helvetica Neue" charset="0"/>
            </a:endParaRPr>
          </a:p>
        </p:txBody>
      </p:sp>
      <p:sp>
        <p:nvSpPr>
          <p:cNvPr id="25601" name="Rectangle 1"/>
          <p:cNvSpPr>
            <a:spLocks noGrp="1" noChangeArrowheads="1"/>
          </p:cNvSpPr>
          <p:nvPr>
            <p:ph type="title"/>
          </p:nvPr>
        </p:nvSpPr>
        <p:spPr>
          <a:xfrm>
            <a:off x="148369" y="137570"/>
            <a:ext cx="8822531" cy="1044773"/>
          </a:xfrm>
        </p:spPr>
        <p:txBody>
          <a:bodyPr>
            <a:normAutofit fontScale="90000"/>
          </a:bodyPr>
          <a:lstStyle/>
          <a:p>
            <a:pPr algn="ctr" eaLnBrk="1" hangingPunct="1"/>
            <a:r>
              <a:rPr lang="en-US" sz="3600" b="1" dirty="0" smtClean="0">
                <a:latin typeface="Helvetica Neue" charset="0"/>
                <a:ea typeface="ヒラギノ角ゴ ProN W3" charset="0"/>
                <a:cs typeface="Helvetica Neue" charset="0"/>
                <a:sym typeface="Helvetica Neue" charset="0"/>
              </a:rPr>
              <a:t>Applied Cyber Infrastructure Concepts</a:t>
            </a:r>
            <a:br>
              <a:rPr lang="en-US" sz="3600" b="1" dirty="0" smtClean="0">
                <a:latin typeface="Helvetica Neue" charset="0"/>
                <a:ea typeface="ヒラギノ角ゴ ProN W3" charset="0"/>
                <a:cs typeface="Helvetica Neue" charset="0"/>
                <a:sym typeface="Helvetica Neue" charset="0"/>
              </a:rPr>
            </a:br>
            <a:r>
              <a:rPr lang="en-US" sz="3600" b="1" dirty="0" smtClean="0">
                <a:latin typeface="Helvetica Neue" charset="0"/>
                <a:ea typeface="ヒラギノ角ゴ ProN W3" charset="0"/>
                <a:cs typeface="Helvetica Neue" charset="0"/>
                <a:sym typeface="Helvetica Neue" charset="0"/>
              </a:rPr>
              <a:t>Fall 2017</a:t>
            </a:r>
            <a:endParaRPr lang="en-US" sz="3600" b="1" dirty="0">
              <a:latin typeface="Helvetica Neue" charset="0"/>
              <a:ea typeface="ヒラギノ角ゴ ProN W3" charset="0"/>
              <a:cs typeface="ヒラギノ角ゴ ProN W3" charset="0"/>
              <a:sym typeface="Helvetica Neue" charset="0"/>
            </a:endParaRPr>
          </a:p>
        </p:txBody>
      </p:sp>
      <p:sp>
        <p:nvSpPr>
          <p:cNvPr id="296966" name="Text Box 4"/>
          <p:cNvSpPr txBox="1">
            <a:spLocks noChangeArrowheads="1"/>
          </p:cNvSpPr>
          <p:nvPr/>
        </p:nvSpPr>
        <p:spPr bwMode="auto">
          <a:xfrm>
            <a:off x="8813602" y="6545461"/>
            <a:ext cx="219894" cy="223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4288" tIns="32144" rIns="64288" bIns="32144"/>
          <a:lstStyle>
            <a:lvl1pPr eaLnBrk="0" hangingPunct="0">
              <a:defRPr sz="4200">
                <a:solidFill>
                  <a:srgbClr val="FFFFFF"/>
                </a:solidFill>
                <a:latin typeface="Helvetica Neue Light" charset="0"/>
                <a:ea typeface="ヒラギノ角ゴ ProN W3" charset="0"/>
                <a:cs typeface="ヒラギノ角ゴ ProN W3" charset="0"/>
                <a:sym typeface="Helvetica Neue Light" charset="0"/>
              </a:defRPr>
            </a:lvl1pPr>
            <a:lvl2pPr marL="37931725" indent="-37474525" eaLnBrk="0" hangingPunct="0">
              <a:defRPr sz="4200">
                <a:solidFill>
                  <a:srgbClr val="FFFFFF"/>
                </a:solidFill>
                <a:latin typeface="Helvetica Neue Light" charset="0"/>
                <a:ea typeface="ヒラギノ角ゴ ProN W3" charset="0"/>
                <a:cs typeface="ヒラギノ角ゴ ProN W3" charset="0"/>
                <a:sym typeface="Helvetica Neue Light" charset="0"/>
              </a:defRPr>
            </a:lvl2pPr>
            <a:lvl3pPr eaLnBrk="0" hangingPunct="0">
              <a:defRPr sz="4200">
                <a:solidFill>
                  <a:srgbClr val="FFFFFF"/>
                </a:solidFill>
                <a:latin typeface="Helvetica Neue Light" charset="0"/>
                <a:ea typeface="ヒラギノ角ゴ ProN W3" charset="0"/>
                <a:cs typeface="ヒラギノ角ゴ ProN W3" charset="0"/>
                <a:sym typeface="Helvetica Neue Light" charset="0"/>
              </a:defRPr>
            </a:lvl3pPr>
            <a:lvl4pPr eaLnBrk="0" hangingPunct="0">
              <a:defRPr sz="4200">
                <a:solidFill>
                  <a:srgbClr val="FFFFFF"/>
                </a:solidFill>
                <a:latin typeface="Helvetica Neue Light" charset="0"/>
                <a:ea typeface="ヒラギノ角ゴ ProN W3" charset="0"/>
                <a:cs typeface="ヒラギノ角ゴ ProN W3" charset="0"/>
                <a:sym typeface="Helvetica Neue Light" charset="0"/>
              </a:defRPr>
            </a:lvl4pPr>
            <a:lvl5pPr eaLnBrk="0" hangingPunct="0">
              <a:defRPr sz="4200">
                <a:solidFill>
                  <a:srgbClr val="FFFFFF"/>
                </a:solidFill>
                <a:latin typeface="Helvetica Neue Light" charset="0"/>
                <a:ea typeface="ヒラギノ角ゴ ProN W3" charset="0"/>
                <a:cs typeface="ヒラギノ角ゴ ProN W3" charset="0"/>
                <a:sym typeface="Helvetica Neue Light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Helvetica Neue Light" charset="0"/>
                <a:ea typeface="ヒラギノ角ゴ ProN W3" charset="0"/>
                <a:cs typeface="ヒラギノ角ゴ ProN W3" charset="0"/>
                <a:sym typeface="Helvetica Neue Light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Helvetica Neue Light" charset="0"/>
                <a:ea typeface="ヒラギノ角ゴ ProN W3" charset="0"/>
                <a:cs typeface="ヒラギノ角ゴ ProN W3" charset="0"/>
                <a:sym typeface="Helvetica Neue Light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Helvetica Neue Light" charset="0"/>
                <a:ea typeface="ヒラギノ角ゴ ProN W3" charset="0"/>
                <a:cs typeface="ヒラギノ角ゴ ProN W3" charset="0"/>
                <a:sym typeface="Helvetica Neue Light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Helvetica Neue Light" charset="0"/>
                <a:ea typeface="ヒラギノ角ゴ ProN W3" charset="0"/>
                <a:cs typeface="ヒラギノ角ゴ ProN W3" charset="0"/>
                <a:sym typeface="Helvetica Neue Light" charset="0"/>
              </a:defRPr>
            </a:lvl9pPr>
          </a:lstStyle>
          <a:p>
            <a:pPr algn="r" defTabSz="642915" eaLnBrk="1" fontAlgn="base" hangingPunct="1">
              <a:spcBef>
                <a:spcPct val="0"/>
              </a:spcBef>
              <a:spcAft>
                <a:spcPct val="0"/>
              </a:spcAft>
            </a:pPr>
            <a:fld id="{94AFD8F8-D8EE-5346-A78E-250BCD78CFD3}" type="slidenum">
              <a:rPr lang="en-US" sz="1000" b="1">
                <a:latin typeface="Helvetica Neue" charset="0"/>
                <a:cs typeface="Helvetica Neue" charset="0"/>
                <a:sym typeface="Helvetica Neue" charset="0"/>
              </a:rPr>
              <a:pPr algn="r" defTabSz="642915" eaLnBrk="1" fontAlgn="base" hangingPunct="1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 sz="1000" b="1">
              <a:latin typeface="Helvetica Neue" charset="0"/>
              <a:cs typeface="Helvetica Neue" charset="0"/>
              <a:sym typeface="Helvetica Neue" charset="0"/>
            </a:endParaRPr>
          </a:p>
        </p:txBody>
      </p:sp>
      <p:sp>
        <p:nvSpPr>
          <p:cNvPr id="296967" name="Rectangle 5"/>
          <p:cNvSpPr>
            <a:spLocks/>
          </p:cNvSpPr>
          <p:nvPr/>
        </p:nvSpPr>
        <p:spPr bwMode="auto">
          <a:xfrm>
            <a:off x="148368" y="4825727"/>
            <a:ext cx="8026171" cy="1862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rnd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26787" tIns="26787" rIns="26787" bIns="26787"/>
          <a:lstStyle/>
          <a:p>
            <a:pPr defTabSz="642915" fontAlgn="base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FF6600"/>
                </a:solidFill>
                <a:latin typeface="Corbel" charset="0"/>
                <a:ea typeface="ヒラギノ角ゴ ProN W3" charset="0"/>
                <a:cs typeface="Corbel" charset="0"/>
                <a:sym typeface="Corbel" charset="0"/>
              </a:rPr>
              <a:t>Nirav </a:t>
            </a:r>
            <a:r>
              <a:rPr lang="en-US" sz="2000" b="1" dirty="0" smtClean="0">
                <a:solidFill>
                  <a:srgbClr val="FF6600"/>
                </a:solidFill>
                <a:latin typeface="Corbel" charset="0"/>
                <a:ea typeface="ヒラギノ角ゴ ProN W3" charset="0"/>
                <a:cs typeface="Corbel" charset="0"/>
                <a:sym typeface="Corbel" charset="0"/>
              </a:rPr>
              <a:t>Merchant (</a:t>
            </a:r>
            <a:r>
              <a:rPr lang="en-US" sz="2000" b="1" dirty="0" err="1" smtClean="0">
                <a:solidFill>
                  <a:srgbClr val="FF6600"/>
                </a:solidFill>
                <a:latin typeface="Corbel" charset="0"/>
                <a:ea typeface="ヒラギノ角ゴ ProN W3" charset="0"/>
                <a:cs typeface="Corbel" charset="0"/>
                <a:sym typeface="Corbel" charset="0"/>
              </a:rPr>
              <a:t>nirav@email.arizona.edu</a:t>
            </a:r>
            <a:r>
              <a:rPr lang="en-US" sz="2000" b="1" dirty="0" smtClean="0">
                <a:solidFill>
                  <a:srgbClr val="FF6600"/>
                </a:solidFill>
                <a:latin typeface="Corbel" charset="0"/>
                <a:ea typeface="ヒラギノ角ゴ ProN W3" charset="0"/>
                <a:cs typeface="Corbel" charset="0"/>
                <a:sym typeface="Corbel" charset="0"/>
              </a:rPr>
              <a:t>)</a:t>
            </a:r>
            <a:endParaRPr lang="en-US" sz="2800" b="1" dirty="0">
              <a:solidFill>
                <a:srgbClr val="FF6600"/>
              </a:solidFill>
              <a:latin typeface="Corbel" charset="0"/>
              <a:ea typeface="ヒラギノ角ゴ ProN W3" charset="0"/>
              <a:cs typeface="Corbel" charset="0"/>
              <a:sym typeface="Corbel" charset="0"/>
            </a:endParaRPr>
          </a:p>
          <a:p>
            <a:pPr defTabSz="642915" fontAlgn="base">
              <a:spcBef>
                <a:spcPct val="0"/>
              </a:spcBef>
              <a:spcAft>
                <a:spcPct val="0"/>
              </a:spcAft>
            </a:pPr>
            <a:r>
              <a:rPr lang="en-US" sz="2000" b="1" dirty="0" err="1" smtClean="0">
                <a:solidFill>
                  <a:srgbClr val="000000"/>
                </a:solidFill>
                <a:latin typeface="Corbel" charset="0"/>
                <a:ea typeface="ヒラギノ角ゴ ProN W3" charset="0"/>
                <a:cs typeface="Corbel" charset="0"/>
                <a:sym typeface="Corbel" charset="0"/>
              </a:rPr>
              <a:t>CyVerse</a:t>
            </a:r>
            <a:r>
              <a:rPr lang="en-US" sz="2000" b="1" dirty="0" smtClean="0">
                <a:solidFill>
                  <a:srgbClr val="000000"/>
                </a:solidFill>
                <a:latin typeface="Corbel" charset="0"/>
                <a:ea typeface="ヒラギノ角ゴ ProN W3" charset="0"/>
                <a:cs typeface="Corbel" charset="0"/>
                <a:sym typeface="Corbel" charset="0"/>
              </a:rPr>
              <a:t> &amp; Bio Computing</a:t>
            </a:r>
          </a:p>
          <a:p>
            <a:pPr defTabSz="642915" fontAlgn="base">
              <a:spcBef>
                <a:spcPct val="0"/>
              </a:spcBef>
              <a:spcAft>
                <a:spcPct val="0"/>
              </a:spcAft>
            </a:pPr>
            <a:r>
              <a:rPr lang="en-US" sz="2000" b="1" dirty="0" smtClean="0">
                <a:solidFill>
                  <a:srgbClr val="FF6600"/>
                </a:solidFill>
                <a:latin typeface="Corbel" charset="0"/>
                <a:ea typeface="ヒラギノ角ゴ ProN W3" charset="0"/>
                <a:cs typeface="Corbel" charset="0"/>
                <a:sym typeface="Corbel" charset="0"/>
              </a:rPr>
              <a:t>Eric Lyons (</a:t>
            </a:r>
            <a:r>
              <a:rPr lang="en-US" sz="2000" b="1" dirty="0" err="1" smtClean="0">
                <a:solidFill>
                  <a:srgbClr val="FF6600"/>
                </a:solidFill>
                <a:latin typeface="Corbel" charset="0"/>
                <a:ea typeface="ヒラギノ角ゴ ProN W3" charset="0"/>
                <a:cs typeface="Corbel" charset="0"/>
                <a:sym typeface="Corbel" charset="0"/>
              </a:rPr>
              <a:t>ericlyons@email.arizona.edu</a:t>
            </a:r>
            <a:r>
              <a:rPr lang="en-US" sz="2000" b="1" dirty="0" smtClean="0">
                <a:solidFill>
                  <a:srgbClr val="FF6600"/>
                </a:solidFill>
                <a:latin typeface="Corbel" charset="0"/>
                <a:ea typeface="ヒラギノ角ゴ ProN W3" charset="0"/>
                <a:cs typeface="Corbel" charset="0"/>
                <a:sym typeface="Corbel" charset="0"/>
              </a:rPr>
              <a:t>)</a:t>
            </a:r>
            <a:r>
              <a:rPr lang="en-US" sz="2000" b="1" dirty="0" smtClean="0">
                <a:solidFill>
                  <a:srgbClr val="FFFFFF"/>
                </a:solidFill>
                <a:latin typeface="Corbel" charset="0"/>
                <a:ea typeface="ヒラギノ角ゴ ProN W3" charset="0"/>
                <a:cs typeface="Corbel" charset="0"/>
                <a:sym typeface="Corbel" charset="0"/>
              </a:rPr>
              <a:t/>
            </a:r>
            <a:br>
              <a:rPr lang="en-US" sz="2000" b="1" dirty="0" smtClean="0">
                <a:solidFill>
                  <a:srgbClr val="FFFFFF"/>
                </a:solidFill>
                <a:latin typeface="Corbel" charset="0"/>
                <a:ea typeface="ヒラギノ角ゴ ProN W3" charset="0"/>
                <a:cs typeface="Corbel" charset="0"/>
                <a:sym typeface="Corbel" charset="0"/>
              </a:rPr>
            </a:br>
            <a:r>
              <a:rPr lang="en-US" sz="2000" b="1" dirty="0" err="1" smtClean="0">
                <a:solidFill>
                  <a:srgbClr val="000000"/>
                </a:solidFill>
                <a:latin typeface="Corbel" charset="0"/>
                <a:ea typeface="ヒラギノ角ゴ ProN W3" charset="0"/>
                <a:cs typeface="Corbel" charset="0"/>
                <a:sym typeface="Corbel" charset="0"/>
              </a:rPr>
              <a:t>CyVerse</a:t>
            </a:r>
            <a:r>
              <a:rPr lang="en-US" sz="2000" b="1" dirty="0" smtClean="0">
                <a:solidFill>
                  <a:srgbClr val="000000"/>
                </a:solidFill>
                <a:latin typeface="Corbel" charset="0"/>
                <a:ea typeface="ヒラギノ角ゴ ProN W3" charset="0"/>
                <a:cs typeface="Corbel" charset="0"/>
                <a:sym typeface="Corbel" charset="0"/>
              </a:rPr>
              <a:t> &amp; Plant Sciences University </a:t>
            </a:r>
            <a:r>
              <a:rPr lang="en-US" sz="2000" b="1" dirty="0">
                <a:solidFill>
                  <a:srgbClr val="000000"/>
                </a:solidFill>
                <a:latin typeface="Corbel" charset="0"/>
                <a:ea typeface="ヒラギノ角ゴ ProN W3" charset="0"/>
                <a:cs typeface="Corbel" charset="0"/>
                <a:sym typeface="Corbel" charset="0"/>
              </a:rPr>
              <a:t>of </a:t>
            </a:r>
            <a:r>
              <a:rPr lang="en-US" sz="2000" b="1" dirty="0" smtClean="0">
                <a:solidFill>
                  <a:srgbClr val="000000"/>
                </a:solidFill>
                <a:latin typeface="Corbel" charset="0"/>
                <a:ea typeface="ヒラギノ角ゴ ProN W3" charset="0"/>
                <a:cs typeface="Corbel" charset="0"/>
                <a:sym typeface="Corbel" charset="0"/>
              </a:rPr>
              <a:t>Arizona</a:t>
            </a:r>
            <a:endParaRPr lang="en-US" sz="2800" b="1" dirty="0">
              <a:solidFill>
                <a:srgbClr val="000000"/>
              </a:solidFill>
              <a:latin typeface="Corbel" charset="0"/>
              <a:ea typeface="ヒラギノ角ゴ ProN W3" charset="0"/>
              <a:cs typeface="Corbel" charset="0"/>
              <a:sym typeface="Corbel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2455" y="1303933"/>
            <a:ext cx="4920620" cy="3048172"/>
          </a:xfrm>
          <a:prstGeom prst="rect">
            <a:avLst/>
          </a:prstGeom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</p:pic>
      <p:sp>
        <p:nvSpPr>
          <p:cNvPr id="11" name="Rectangle 10"/>
          <p:cNvSpPr/>
          <p:nvPr/>
        </p:nvSpPr>
        <p:spPr>
          <a:xfrm>
            <a:off x="828226" y="4358919"/>
            <a:ext cx="752598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100" dirty="0"/>
              <a:t>Will Computers Crash Genomics?  </a:t>
            </a:r>
            <a:r>
              <a:rPr lang="en-US" sz="1100" dirty="0" smtClean="0"/>
              <a:t>Science </a:t>
            </a:r>
            <a:r>
              <a:rPr lang="en-US" sz="1100" dirty="0" err="1"/>
              <a:t>Vol</a:t>
            </a:r>
            <a:r>
              <a:rPr lang="en-US" sz="1100" dirty="0"/>
              <a:t> 331 Feb 2011</a:t>
            </a:r>
          </a:p>
        </p:txBody>
      </p:sp>
    </p:spTree>
    <p:extLst>
      <p:ext uri="{BB962C8B-B14F-4D97-AF65-F5344CB8AC3E}">
        <p14:creationId xmlns:p14="http://schemas.microsoft.com/office/powerpoint/2010/main" val="2257511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417638"/>
            <a:ext cx="8385048" cy="5010912"/>
          </a:xfrm>
        </p:spPr>
        <p:txBody>
          <a:bodyPr/>
          <a:lstStyle/>
          <a:p>
            <a:r>
              <a:rPr lang="en-US" dirty="0" smtClean="0"/>
              <a:t>Find a provider that supports REST API and has good documentation</a:t>
            </a:r>
          </a:p>
          <a:p>
            <a:r>
              <a:rPr lang="en-US" dirty="0" smtClean="0"/>
              <a:t>Test one of the API with your input and post a screenshot of output</a:t>
            </a:r>
          </a:p>
          <a:p>
            <a:r>
              <a:rPr lang="en-US" dirty="0" smtClean="0"/>
              <a:t> Due Oct 5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7652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Tasks for today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01752" y="1413860"/>
            <a:ext cx="8385048" cy="5010912"/>
          </a:xfrm>
        </p:spPr>
        <p:txBody>
          <a:bodyPr>
            <a:normAutofit/>
          </a:bodyPr>
          <a:lstStyle/>
          <a:p>
            <a:r>
              <a:rPr lang="en-US" dirty="0" smtClean="0"/>
              <a:t>Importance of Web API (REST)</a:t>
            </a:r>
          </a:p>
          <a:p>
            <a:r>
              <a:rPr lang="en-US" dirty="0" smtClean="0"/>
              <a:t>Key Concepts for interacting with REST </a:t>
            </a:r>
          </a:p>
          <a:p>
            <a:r>
              <a:rPr lang="en-US" dirty="0" smtClean="0"/>
              <a:t>Hands on with </a:t>
            </a:r>
            <a:r>
              <a:rPr lang="en-US" dirty="0" err="1" smtClean="0"/>
              <a:t>iNaturalist</a:t>
            </a:r>
            <a:r>
              <a:rPr lang="en-US" dirty="0" smtClean="0"/>
              <a:t> API</a:t>
            </a:r>
          </a:p>
          <a:p>
            <a:r>
              <a:rPr lang="en-US" dirty="0" smtClean="0"/>
              <a:t>Homework with API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9941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API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01752" y="1413860"/>
            <a:ext cx="8385048" cy="5010912"/>
          </a:xfrm>
        </p:spPr>
        <p:txBody>
          <a:bodyPr>
            <a:normAutofit/>
          </a:bodyPr>
          <a:lstStyle/>
          <a:p>
            <a:r>
              <a:rPr lang="en-US" dirty="0"/>
              <a:t>API: Application Programming Interface</a:t>
            </a:r>
          </a:p>
          <a:p>
            <a:r>
              <a:rPr lang="en-US" dirty="0"/>
              <a:t>Calling API over the web (</a:t>
            </a:r>
            <a:r>
              <a:rPr lang="en-US" dirty="0" smtClean="0"/>
              <a:t>http/https)</a:t>
            </a:r>
            <a:endParaRPr lang="en-US" dirty="0"/>
          </a:p>
          <a:p>
            <a:r>
              <a:rPr lang="en-US" dirty="0" smtClean="0"/>
              <a:t>So </a:t>
            </a:r>
            <a:r>
              <a:rPr lang="en-US" dirty="0"/>
              <a:t>why do you want to call API over the web ?</a:t>
            </a:r>
          </a:p>
          <a:p>
            <a:pPr lvl="1"/>
            <a:r>
              <a:rPr lang="en-US" dirty="0"/>
              <a:t>Data size </a:t>
            </a:r>
          </a:p>
          <a:p>
            <a:pPr lvl="1"/>
            <a:r>
              <a:rPr lang="en-US" dirty="0"/>
              <a:t>Data Complexity</a:t>
            </a:r>
          </a:p>
          <a:p>
            <a:pPr lvl="1"/>
            <a:r>
              <a:rPr lang="en-US" dirty="0"/>
              <a:t>Linked data</a:t>
            </a:r>
          </a:p>
          <a:p>
            <a:pPr lvl="1"/>
            <a:r>
              <a:rPr lang="en-US" dirty="0"/>
              <a:t>Specialized databases and data structure </a:t>
            </a:r>
          </a:p>
          <a:p>
            <a:r>
              <a:rPr lang="en-US" dirty="0"/>
              <a:t>It allows for automation (mashup, </a:t>
            </a:r>
            <a:r>
              <a:rPr lang="en-US" dirty="0" smtClean="0"/>
              <a:t>workflows, </a:t>
            </a:r>
            <a:r>
              <a:rPr lang="en-US" dirty="0" err="1" smtClean="0"/>
              <a:t>webhooks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9699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do you find web API’s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01752" y="1413860"/>
            <a:ext cx="8385048" cy="5010912"/>
          </a:xfrm>
        </p:spPr>
        <p:txBody>
          <a:bodyPr>
            <a:normAutofit/>
          </a:bodyPr>
          <a:lstStyle/>
          <a:p>
            <a:r>
              <a:rPr lang="en-US" dirty="0" smtClean="0"/>
              <a:t>Most service providers (data, compute, information)</a:t>
            </a:r>
          </a:p>
          <a:p>
            <a:r>
              <a:rPr lang="en-US" dirty="0" smtClean="0"/>
              <a:t>Why do they provide API access ?</a:t>
            </a:r>
          </a:p>
          <a:p>
            <a:r>
              <a:rPr lang="en-US" dirty="0" smtClean="0"/>
              <a:t>How do you interact with their API ?</a:t>
            </a:r>
          </a:p>
          <a:p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github.com/toddmotto/public-apis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51506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RESTful</a:t>
            </a:r>
            <a:r>
              <a:rPr lang="en-US" dirty="0" smtClean="0"/>
              <a:t> Services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01751" y="1413860"/>
            <a:ext cx="8528349" cy="5010912"/>
          </a:xfrm>
        </p:spPr>
        <p:txBody>
          <a:bodyPr>
            <a:normAutofit fontScale="85000" lnSpcReduction="10000"/>
          </a:bodyPr>
          <a:lstStyle/>
          <a:p>
            <a:r>
              <a:rPr lang="en-US" dirty="0" err="1"/>
              <a:t>RESTful</a:t>
            </a:r>
            <a:r>
              <a:rPr lang="en-US" dirty="0"/>
              <a:t> (Representational State Transfer</a:t>
            </a:r>
            <a:r>
              <a:rPr lang="en-US" dirty="0" smtClean="0"/>
              <a:t>)</a:t>
            </a:r>
          </a:p>
          <a:p>
            <a:r>
              <a:rPr lang="en-US" dirty="0" err="1"/>
              <a:t>RESTful</a:t>
            </a:r>
            <a:r>
              <a:rPr lang="en-US" dirty="0"/>
              <a:t> web services is a way of providing interoperability between computer systems on the Internet</a:t>
            </a:r>
          </a:p>
          <a:p>
            <a:r>
              <a:rPr lang="en-US" dirty="0"/>
              <a:t>Architectural Styles and the Design of Network-based Software Architectures</a:t>
            </a:r>
            <a:br>
              <a:rPr lang="en-US" dirty="0"/>
            </a:br>
            <a:r>
              <a:rPr lang="en-US" dirty="0" smtClean="0"/>
              <a:t>Fielding</a:t>
            </a:r>
            <a:r>
              <a:rPr lang="en-US" dirty="0"/>
              <a:t>, Roy Thomas (2000)</a:t>
            </a:r>
            <a:br>
              <a:rPr lang="en-US" dirty="0"/>
            </a:br>
            <a:r>
              <a:rPr lang="en-US" dirty="0"/>
              <a:t>Doctoral dissertation, University of California, </a:t>
            </a:r>
            <a:r>
              <a:rPr lang="en-US" dirty="0" smtClean="0"/>
              <a:t>Irvine</a:t>
            </a:r>
            <a:endParaRPr lang="en-US" dirty="0"/>
          </a:p>
          <a:p>
            <a:r>
              <a:rPr lang="en-US" dirty="0" smtClean="0"/>
              <a:t>Connects web resources (</a:t>
            </a:r>
            <a:r>
              <a:rPr lang="en-US" dirty="0" err="1" smtClean="0"/>
              <a:t>url</a:t>
            </a:r>
            <a:r>
              <a:rPr lang="en-US" dirty="0" smtClean="0"/>
              <a:t>) using operations like</a:t>
            </a:r>
          </a:p>
          <a:p>
            <a:pPr lvl="1"/>
            <a:r>
              <a:rPr lang="en-US" dirty="0" smtClean="0"/>
              <a:t>GET</a:t>
            </a:r>
          </a:p>
          <a:p>
            <a:pPr lvl="1"/>
            <a:r>
              <a:rPr lang="en-US" dirty="0" smtClean="0"/>
              <a:t>POST</a:t>
            </a:r>
          </a:p>
          <a:p>
            <a:pPr lvl="1"/>
            <a:r>
              <a:rPr lang="en-US" dirty="0" smtClean="0"/>
              <a:t>PUT</a:t>
            </a:r>
          </a:p>
          <a:p>
            <a:pPr lvl="1"/>
            <a:r>
              <a:rPr lang="en-US" dirty="0" smtClean="0"/>
              <a:t>DELETE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6746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Concepts to get started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01752" y="1413860"/>
            <a:ext cx="8385048" cy="5010912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HTTP(s)</a:t>
            </a:r>
          </a:p>
          <a:p>
            <a:r>
              <a:rPr lang="en-US" dirty="0" smtClean="0"/>
              <a:t>URL/URI</a:t>
            </a:r>
          </a:p>
          <a:p>
            <a:r>
              <a:rPr lang="en-US" dirty="0" smtClean="0"/>
              <a:t>Protocols</a:t>
            </a:r>
          </a:p>
          <a:p>
            <a:r>
              <a:rPr lang="en-US" dirty="0" smtClean="0"/>
              <a:t>Authentication </a:t>
            </a:r>
          </a:p>
          <a:p>
            <a:r>
              <a:rPr lang="en-US" dirty="0" smtClean="0"/>
              <a:t>JSON</a:t>
            </a:r>
          </a:p>
          <a:p>
            <a:r>
              <a:rPr lang="en-US" dirty="0" smtClean="0"/>
              <a:t>Parsing content</a:t>
            </a:r>
          </a:p>
          <a:p>
            <a:r>
              <a:rPr lang="en-US" dirty="0" smtClean="0"/>
              <a:t>Tools to have</a:t>
            </a:r>
          </a:p>
          <a:p>
            <a:pPr lvl="1"/>
            <a:r>
              <a:rPr lang="en-US" dirty="0" smtClean="0"/>
              <a:t>JSON viewer for your browser</a:t>
            </a:r>
            <a:endParaRPr lang="en-US" dirty="0"/>
          </a:p>
          <a:p>
            <a:pPr lvl="1"/>
            <a:r>
              <a:rPr lang="en-US" dirty="0"/>
              <a:t>c</a:t>
            </a:r>
            <a:r>
              <a:rPr lang="en-US" dirty="0" smtClean="0"/>
              <a:t>url</a:t>
            </a:r>
          </a:p>
          <a:p>
            <a:pPr lvl="1"/>
            <a:r>
              <a:rPr lang="en-US" dirty="0" smtClean="0"/>
              <a:t>JSON formatter for command line </a:t>
            </a:r>
          </a:p>
        </p:txBody>
      </p:sp>
    </p:spTree>
    <p:extLst>
      <p:ext uri="{BB962C8B-B14F-4D97-AF65-F5344CB8AC3E}">
        <p14:creationId xmlns:p14="http://schemas.microsoft.com/office/powerpoint/2010/main" val="14990149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Communication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01752" y="1413860"/>
            <a:ext cx="8385048" cy="5010912"/>
          </a:xfrm>
        </p:spPr>
        <p:txBody>
          <a:bodyPr>
            <a:normAutofit/>
          </a:bodyPr>
          <a:lstStyle/>
          <a:p>
            <a:r>
              <a:rPr lang="en-US" dirty="0" smtClean="0"/>
              <a:t>HTTP(s)</a:t>
            </a:r>
          </a:p>
          <a:p>
            <a:r>
              <a:rPr lang="en-US" dirty="0" smtClean="0"/>
              <a:t>URL/URI</a:t>
            </a:r>
          </a:p>
          <a:p>
            <a:pPr marL="0" indent="0">
              <a:buNone/>
            </a:pPr>
            <a:r>
              <a:rPr lang="en-US" sz="2400" dirty="0">
                <a:hlinkClick r:id="rId3"/>
              </a:rPr>
              <a:t>https://zapier.com/learn/apis/chapter-2-protocols</a:t>
            </a:r>
            <a:r>
              <a:rPr lang="en-US" sz="2400" dirty="0" smtClean="0">
                <a:hlinkClick r:id="rId3"/>
              </a:rPr>
              <a:t>/</a:t>
            </a:r>
            <a:endParaRPr lang="en-US" sz="2400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7510" y="3919316"/>
            <a:ext cx="4456223" cy="144455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6396" y="3179927"/>
            <a:ext cx="4849830" cy="33948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14883" y="3179926"/>
            <a:ext cx="5658136" cy="3394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0452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227" y="0"/>
            <a:ext cx="8229600" cy="805218"/>
          </a:xfrm>
        </p:spPr>
        <p:txBody>
          <a:bodyPr/>
          <a:lstStyle/>
          <a:p>
            <a:r>
              <a:rPr lang="en-US" dirty="0" smtClean="0"/>
              <a:t>JSON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02503" y="1011474"/>
            <a:ext cx="8385048" cy="5010912"/>
          </a:xfrm>
        </p:spPr>
        <p:txBody>
          <a:bodyPr>
            <a:normAutofit/>
          </a:bodyPr>
          <a:lstStyle/>
          <a:p>
            <a:r>
              <a:rPr lang="en-US" sz="2800" dirty="0">
                <a:hlinkClick r:id="rId3"/>
              </a:rPr>
              <a:t>https://</a:t>
            </a:r>
            <a:r>
              <a:rPr lang="en-US" sz="2800" dirty="0" smtClean="0">
                <a:hlinkClick r:id="rId3"/>
              </a:rPr>
              <a:t>gist.github.com/benbalter/3952577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>
                <a:hlinkClick r:id="rId4"/>
              </a:rPr>
              <a:t>https://zapier.com/learn/apis/chapter-3-data-formats</a:t>
            </a:r>
            <a:r>
              <a:rPr lang="en-US" sz="2800" dirty="0" smtClean="0">
                <a:hlinkClick r:id="rId4"/>
              </a:rPr>
              <a:t>/</a:t>
            </a:r>
            <a:endParaRPr lang="en-US" sz="2800" dirty="0" smtClean="0"/>
          </a:p>
          <a:p>
            <a:r>
              <a:rPr lang="en-US" sz="2800" dirty="0"/>
              <a:t>JSON is a very simple format that has two pieces: </a:t>
            </a:r>
            <a:r>
              <a:rPr lang="en-US" sz="2800" i="1" dirty="0"/>
              <a:t>keys</a:t>
            </a:r>
            <a:r>
              <a:rPr lang="en-US" sz="2800" dirty="0"/>
              <a:t> and </a:t>
            </a:r>
            <a:r>
              <a:rPr lang="en-US" sz="2800" i="1" dirty="0"/>
              <a:t>values</a:t>
            </a:r>
            <a:r>
              <a:rPr lang="en-US" sz="2800" dirty="0"/>
              <a:t>. </a:t>
            </a:r>
            <a:endParaRPr lang="en-US" sz="2800" dirty="0" smtClean="0"/>
          </a:p>
          <a:p>
            <a:r>
              <a:rPr lang="en-US" sz="2800" dirty="0" smtClean="0"/>
              <a:t>Keys </a:t>
            </a:r>
            <a:r>
              <a:rPr lang="en-US" sz="2800" dirty="0"/>
              <a:t>represent an attribute about the object being described</a:t>
            </a:r>
            <a:endParaRPr lang="en-US" sz="2800" dirty="0" smtClean="0"/>
          </a:p>
          <a:p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550" y="4204363"/>
            <a:ext cx="7962900" cy="1943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945283"/>
            <a:ext cx="9144000" cy="22021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6286" y="4151539"/>
            <a:ext cx="6338817" cy="270646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0752" y="4218237"/>
            <a:ext cx="6892119" cy="2510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5428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all of this comes together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79476" y="1305000"/>
            <a:ext cx="8385048" cy="5341460"/>
          </a:xfrm>
        </p:spPr>
        <p:txBody>
          <a:bodyPr>
            <a:normAutofit fontScale="85000" lnSpcReduction="10000"/>
          </a:bodyPr>
          <a:lstStyle/>
          <a:p>
            <a:r>
              <a:rPr lang="en-US" dirty="0" err="1" smtClean="0"/>
              <a:t>iNaturalist</a:t>
            </a:r>
            <a:r>
              <a:rPr lang="en-US" dirty="0" smtClean="0"/>
              <a:t> website</a:t>
            </a:r>
          </a:p>
          <a:p>
            <a:r>
              <a:rPr lang="en-US" dirty="0" smtClean="0"/>
              <a:t>Let’s read the documentation they have provided</a:t>
            </a:r>
          </a:p>
          <a:p>
            <a:r>
              <a:rPr lang="en-US" dirty="0">
                <a:hlinkClick r:id="rId2"/>
              </a:rPr>
              <a:t>http://api.inaturalist.org/v1/docs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Why is there a v1 ?</a:t>
            </a:r>
          </a:p>
          <a:p>
            <a:r>
              <a:rPr lang="en-US" dirty="0" smtClean="0"/>
              <a:t>Lets explore some of the API and test it with real data</a:t>
            </a:r>
          </a:p>
          <a:p>
            <a:r>
              <a:rPr lang="en-US" dirty="0" smtClean="0"/>
              <a:t> Take the curl suggestion and try it out on command line </a:t>
            </a:r>
          </a:p>
          <a:p>
            <a:r>
              <a:rPr lang="en-US" dirty="0" smtClean="0"/>
              <a:t>Try with Observation and Place ID</a:t>
            </a:r>
          </a:p>
          <a:p>
            <a:pPr lvl="1"/>
            <a:r>
              <a:rPr lang="en-US" dirty="0" smtClean="0"/>
              <a:t>Place ID: </a:t>
            </a:r>
            <a:r>
              <a:rPr lang="ru-RU" dirty="0" smtClean="0"/>
              <a:t>95816</a:t>
            </a:r>
            <a:endParaRPr lang="en-US" dirty="0" smtClean="0"/>
          </a:p>
          <a:p>
            <a:pPr lvl="1"/>
            <a:r>
              <a:rPr lang="en-US" dirty="0" smtClean="0"/>
              <a:t>Observation ID: </a:t>
            </a:r>
            <a:r>
              <a:rPr lang="fi-FI" dirty="0" smtClean="0"/>
              <a:t>6587741,8231742</a:t>
            </a:r>
          </a:p>
          <a:p>
            <a:r>
              <a:rPr lang="fi-FI" dirty="0">
                <a:hlinkClick r:id="rId3"/>
              </a:rPr>
              <a:t>https://</a:t>
            </a:r>
            <a:r>
              <a:rPr lang="fi-FI" dirty="0" smtClean="0">
                <a:hlinkClick r:id="rId3"/>
              </a:rPr>
              <a:t>wiki.cyverse.org/wiki/display/AC/iNaturalist+API</a:t>
            </a:r>
            <a:endParaRPr lang="fi-FI" dirty="0" smtClean="0"/>
          </a:p>
          <a:p>
            <a:pPr lvl="1"/>
            <a:endParaRPr lang="fi-FI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23624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4833</TotalTime>
  <Words>313</Words>
  <Application>Microsoft Macintosh PowerPoint</Application>
  <PresentationFormat>On-screen Show (4:3)</PresentationFormat>
  <Paragraphs>76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Calibri</vt:lpstr>
      <vt:lpstr>Corbel</vt:lpstr>
      <vt:lpstr>Helvetica Neue</vt:lpstr>
      <vt:lpstr>Wingdings</vt:lpstr>
      <vt:lpstr>ヒラギノ角ゴ ProN W3</vt:lpstr>
      <vt:lpstr>Arial</vt:lpstr>
      <vt:lpstr>Office Theme</vt:lpstr>
      <vt:lpstr>Applied Cyber Infrastructure Concepts Fall 2017</vt:lpstr>
      <vt:lpstr>Tasks for today</vt:lpstr>
      <vt:lpstr>Web API</vt:lpstr>
      <vt:lpstr>Where do you find web API’s</vt:lpstr>
      <vt:lpstr>RESTful Services</vt:lpstr>
      <vt:lpstr>Key Concepts to get started</vt:lpstr>
      <vt:lpstr>Web Communication</vt:lpstr>
      <vt:lpstr>JSON</vt:lpstr>
      <vt:lpstr>How all of this comes together</vt:lpstr>
      <vt:lpstr>Homework</vt:lpstr>
    </vt:vector>
  </TitlesOfParts>
  <Company>University of Arizona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Nirav Merchant</dc:creator>
  <cp:lastModifiedBy>Nirav Merchant</cp:lastModifiedBy>
  <cp:revision>52</cp:revision>
  <cp:lastPrinted>2015-09-01T00:32:14Z</cp:lastPrinted>
  <dcterms:created xsi:type="dcterms:W3CDTF">2012-09-18T12:41:47Z</dcterms:created>
  <dcterms:modified xsi:type="dcterms:W3CDTF">2017-10-03T15:07:32Z</dcterms:modified>
</cp:coreProperties>
</file>

<file path=docProps/thumbnail.jpeg>
</file>